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Source Code Pro"/>
      <p:regular r:id="rId22"/>
      <p:bold r:id="rId23"/>
      <p:italic r:id="rId24"/>
      <p:boldItalic r:id="rId25"/>
    </p:embeddedFont>
    <p:embeddedFont>
      <p:font typeface="Oswald"/>
      <p:regular r:id="rId26"/>
      <p:bold r:id="rId27"/>
    </p:embeddedFont>
    <p:embeddedFont>
      <p:font typeface="Merriweather"/>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SourceCodePro-regular.fntdata"/><Relationship Id="rId21" Type="http://schemas.openxmlformats.org/officeDocument/2006/relationships/slide" Target="slides/slide16.xml"/><Relationship Id="rId24" Type="http://schemas.openxmlformats.org/officeDocument/2006/relationships/font" Target="fonts/SourceCodePro-italic.fntdata"/><Relationship Id="rId23" Type="http://schemas.openxmlformats.org/officeDocument/2006/relationships/font" Target="fonts/SourceCodePr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regular.fntdata"/><Relationship Id="rId25" Type="http://schemas.openxmlformats.org/officeDocument/2006/relationships/font" Target="fonts/SourceCodePro-boldItalic.fntdata"/><Relationship Id="rId28" Type="http://schemas.openxmlformats.org/officeDocument/2006/relationships/font" Target="fonts/Merriweather-regular.fntdata"/><Relationship Id="rId27" Type="http://schemas.openxmlformats.org/officeDocument/2006/relationships/font" Target="fonts/Oswa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boldItalic.fntdata"/><Relationship Id="rId30" Type="http://schemas.openxmlformats.org/officeDocument/2006/relationships/font" Target="fonts/Merriweather-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89a200381d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89a200381d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88cdc7231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88cdc7231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88cdc7231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88cdc7231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89a200381d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89a200381d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89b1fe6be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89b1fe6be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88cdc7231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8cdc7231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88cdc7231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8cdc7231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89a200381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89a200381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89a200381d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89a200381d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pulled everyday using the API endpoint for about 900+ different cities(from 3rd june till 13th june) to create a historical database of weather data of the different cities.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88cdc7231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88cdc7231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89a200381d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89a200381d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89a200381d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9a200381d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89a200381d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89a200381d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html page contains basic layout of the weather dashboard,various links to the style sheets applied to the page and also the style sheets for bootstrap, leaflet along with the paths to the javascript code which has been used to create the various visualisations.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89a200381d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89a200381d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89a200381d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89a200381d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127.0.0.1:5000/" TargetMode="Externa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latin typeface="Merriweather"/>
                <a:ea typeface="Merriweather"/>
                <a:cs typeface="Merriweather"/>
                <a:sym typeface="Merriweather"/>
              </a:rPr>
              <a:t>Know your Weather!!!</a:t>
            </a:r>
            <a:endParaRPr sz="3700">
              <a:latin typeface="Merriweather"/>
              <a:ea typeface="Merriweather"/>
              <a:cs typeface="Merriweather"/>
              <a:sym typeface="Merriweather"/>
            </a:endParaRPr>
          </a:p>
        </p:txBody>
      </p:sp>
      <p:sp>
        <p:nvSpPr>
          <p:cNvPr id="63" name="Google Shape;63;p13"/>
          <p:cNvSpPr txBox="1"/>
          <p:nvPr/>
        </p:nvSpPr>
        <p:spPr>
          <a:xfrm>
            <a:off x="1571425" y="3706550"/>
            <a:ext cx="7127100" cy="1134000"/>
          </a:xfrm>
          <a:prstGeom prst="rect">
            <a:avLst/>
          </a:prstGeom>
          <a:noFill/>
          <a:ln>
            <a:noFill/>
          </a:ln>
        </p:spPr>
        <p:txBody>
          <a:bodyPr anchorCtr="0" anchor="t" bIns="91425" lIns="91425" spcFirstLastPara="1" rIns="91425" wrap="square" tIns="91425">
            <a:noAutofit/>
          </a:bodyPr>
          <a:lstStyle/>
          <a:p>
            <a:pPr indent="457200" lvl="0" marL="1828800" rtl="0" algn="l">
              <a:spcBef>
                <a:spcPts val="0"/>
              </a:spcBef>
              <a:spcAft>
                <a:spcPts val="0"/>
              </a:spcAft>
              <a:buNone/>
            </a:pPr>
            <a:r>
              <a:rPr lang="en">
                <a:latin typeface="Source Code Pro"/>
                <a:ea typeface="Source Code Pro"/>
                <a:cs typeface="Source Code Pro"/>
                <a:sym typeface="Source Code Pro"/>
              </a:rPr>
              <a:t>Presenters:</a:t>
            </a:r>
            <a:endParaRPr>
              <a:latin typeface="Source Code Pro"/>
              <a:ea typeface="Source Code Pro"/>
              <a:cs typeface="Source Code Pro"/>
              <a:sym typeface="Source Code Pro"/>
            </a:endParaRPr>
          </a:p>
          <a:p>
            <a:pPr indent="457200" lvl="0" marL="1828800" rtl="0" algn="l">
              <a:spcBef>
                <a:spcPts val="0"/>
              </a:spcBef>
              <a:spcAft>
                <a:spcPts val="0"/>
              </a:spcAft>
              <a:buNone/>
            </a:pPr>
            <a:r>
              <a:rPr lang="en">
                <a:latin typeface="Source Code Pro"/>
                <a:ea typeface="Source Code Pro"/>
                <a:cs typeface="Source Code Pro"/>
                <a:sym typeface="Source Code Pro"/>
              </a:rPr>
              <a:t>Vaishali Tanwar </a:t>
            </a:r>
            <a:endParaRPr>
              <a:latin typeface="Source Code Pro"/>
              <a:ea typeface="Source Code Pro"/>
              <a:cs typeface="Source Code Pro"/>
              <a:sym typeface="Source Code Pro"/>
            </a:endParaRPr>
          </a:p>
          <a:p>
            <a:pPr indent="457200" lvl="0" marL="1828800" rtl="0" algn="l">
              <a:spcBef>
                <a:spcPts val="0"/>
              </a:spcBef>
              <a:spcAft>
                <a:spcPts val="0"/>
              </a:spcAft>
              <a:buNone/>
            </a:pPr>
            <a:r>
              <a:rPr lang="en">
                <a:latin typeface="Source Code Pro"/>
                <a:ea typeface="Source Code Pro"/>
                <a:cs typeface="Source Code Pro"/>
                <a:sym typeface="Source Code Pro"/>
              </a:rPr>
              <a:t>Siddharth Dave</a:t>
            </a:r>
            <a:endParaRPr>
              <a:latin typeface="Source Code Pro"/>
              <a:ea typeface="Source Code Pro"/>
              <a:cs typeface="Source Code Pro"/>
              <a:sym typeface="Source Code Pro"/>
            </a:endParaRPr>
          </a:p>
          <a:p>
            <a:pPr indent="457200" lvl="0" marL="1828800" rtl="0" algn="l">
              <a:spcBef>
                <a:spcPts val="0"/>
              </a:spcBef>
              <a:spcAft>
                <a:spcPts val="0"/>
              </a:spcAft>
              <a:buNone/>
            </a:pPr>
            <a:r>
              <a:rPr lang="en">
                <a:latin typeface="Source Code Pro"/>
                <a:ea typeface="Source Code Pro"/>
                <a:cs typeface="Source Code Pro"/>
                <a:sym typeface="Source Code Pro"/>
              </a:rPr>
              <a:t>Charlene Guo</a:t>
            </a:r>
            <a:endParaRPr>
              <a:latin typeface="Source Code Pro"/>
              <a:ea typeface="Source Code Pro"/>
              <a:cs typeface="Source Code Pro"/>
              <a:sym typeface="Source Code Pro"/>
            </a:endParaRPr>
          </a:p>
          <a:p>
            <a:pPr indent="457200" lvl="0" marL="1828800" rtl="0" algn="l">
              <a:spcBef>
                <a:spcPts val="0"/>
              </a:spcBef>
              <a:spcAft>
                <a:spcPts val="0"/>
              </a:spcAft>
              <a:buNone/>
            </a:pPr>
            <a:r>
              <a:rPr lang="en">
                <a:latin typeface="Source Code Pro"/>
                <a:ea typeface="Source Code Pro"/>
                <a:cs typeface="Source Code Pro"/>
                <a:sym typeface="Source Code Pro"/>
              </a:rPr>
              <a:t>Chris Choi</a:t>
            </a:r>
            <a:endParaRPr>
              <a:latin typeface="Source Code Pro"/>
              <a:ea typeface="Source Code Pro"/>
              <a:cs typeface="Source Code Pro"/>
              <a:sym typeface="Source Code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SCATTER PLOT</a:t>
            </a:r>
            <a:endParaRPr/>
          </a:p>
        </p:txBody>
      </p:sp>
      <p:pic>
        <p:nvPicPr>
          <p:cNvPr id="114" name="Google Shape;114;p22"/>
          <p:cNvPicPr preferRelativeResize="0"/>
          <p:nvPr/>
        </p:nvPicPr>
        <p:blipFill>
          <a:blip r:embed="rId3">
            <a:alphaModFix/>
          </a:blip>
          <a:stretch>
            <a:fillRect/>
          </a:stretch>
        </p:blipFill>
        <p:spPr>
          <a:xfrm>
            <a:off x="1691175" y="1291050"/>
            <a:ext cx="5532525" cy="3685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3"/>
          <p:cNvSpPr txBox="1"/>
          <p:nvPr/>
        </p:nvSpPr>
        <p:spPr>
          <a:xfrm>
            <a:off x="483450" y="496900"/>
            <a:ext cx="8031000" cy="43242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Clr>
                <a:srgbClr val="FFFFFF"/>
              </a:buClr>
              <a:buSzPts val="2000"/>
              <a:buFont typeface="Merriweather"/>
              <a:buChar char="●"/>
            </a:pPr>
            <a:r>
              <a:rPr b="1" lang="en" sz="2000">
                <a:solidFill>
                  <a:srgbClr val="FFFFFF"/>
                </a:solidFill>
                <a:latin typeface="Merriweather"/>
                <a:ea typeface="Merriweather"/>
                <a:cs typeface="Merriweather"/>
                <a:sym typeface="Merriweather"/>
              </a:rPr>
              <a:t>Javascript library D3.js  has been used to create the plot, using Scalable Vector Graphics(SVG)</a:t>
            </a:r>
            <a:endParaRPr b="1" sz="2000">
              <a:solidFill>
                <a:srgbClr val="FFFFFF"/>
              </a:solidFill>
              <a:latin typeface="Merriweather"/>
              <a:ea typeface="Merriweather"/>
              <a:cs typeface="Merriweather"/>
              <a:sym typeface="Merriweather"/>
            </a:endParaRPr>
          </a:p>
          <a:p>
            <a:pPr indent="0" lvl="0" marL="457200" rtl="0" algn="l">
              <a:lnSpc>
                <a:spcPct val="100000"/>
              </a:lnSpc>
              <a:spcBef>
                <a:spcPts val="0"/>
              </a:spcBef>
              <a:spcAft>
                <a:spcPts val="0"/>
              </a:spcAft>
              <a:buNone/>
            </a:pPr>
            <a:r>
              <a:t/>
            </a:r>
            <a:endParaRPr b="1" sz="2000">
              <a:solidFill>
                <a:srgbClr val="FFFFFF"/>
              </a:solidFill>
              <a:latin typeface="Merriweather"/>
              <a:ea typeface="Merriweather"/>
              <a:cs typeface="Merriweather"/>
              <a:sym typeface="Merriweather"/>
            </a:endParaRPr>
          </a:p>
          <a:p>
            <a:pPr indent="-355600" lvl="0" marL="457200" rtl="0" algn="l">
              <a:lnSpc>
                <a:spcPct val="100000"/>
              </a:lnSpc>
              <a:spcBef>
                <a:spcPts val="0"/>
              </a:spcBef>
              <a:spcAft>
                <a:spcPts val="0"/>
              </a:spcAft>
              <a:buClr>
                <a:srgbClr val="FFFFFF"/>
              </a:buClr>
              <a:buSzPts val="2000"/>
              <a:buFont typeface="Merriweather"/>
              <a:buChar char="●"/>
            </a:pPr>
            <a:r>
              <a:rPr b="1" lang="en" sz="2000">
                <a:solidFill>
                  <a:srgbClr val="FFFFFF"/>
                </a:solidFill>
                <a:latin typeface="Merriweather"/>
                <a:ea typeface="Merriweather"/>
                <a:cs typeface="Merriweather"/>
                <a:sym typeface="Merriweather"/>
              </a:rPr>
              <a:t>The plot shows the temperature, humidity and pressure conditions for the past 7 days of a particular city selected by the user.</a:t>
            </a:r>
            <a:endParaRPr b="1" sz="2000">
              <a:solidFill>
                <a:srgbClr val="FFFFFF"/>
              </a:solidFill>
              <a:latin typeface="Merriweather"/>
              <a:ea typeface="Merriweather"/>
              <a:cs typeface="Merriweather"/>
              <a:sym typeface="Merriweather"/>
            </a:endParaRPr>
          </a:p>
          <a:p>
            <a:pPr indent="0" lvl="0" marL="457200" rtl="0" algn="l">
              <a:lnSpc>
                <a:spcPct val="100000"/>
              </a:lnSpc>
              <a:spcBef>
                <a:spcPts val="0"/>
              </a:spcBef>
              <a:spcAft>
                <a:spcPts val="0"/>
              </a:spcAft>
              <a:buNone/>
            </a:pPr>
            <a:r>
              <a:t/>
            </a:r>
            <a:endParaRPr b="1" sz="2000">
              <a:solidFill>
                <a:srgbClr val="FFFFFF"/>
              </a:solidFill>
              <a:latin typeface="Merriweather"/>
              <a:ea typeface="Merriweather"/>
              <a:cs typeface="Merriweather"/>
              <a:sym typeface="Merriweather"/>
            </a:endParaRPr>
          </a:p>
          <a:p>
            <a:pPr indent="-355600" lvl="0" marL="457200" rtl="0" algn="l">
              <a:lnSpc>
                <a:spcPct val="100000"/>
              </a:lnSpc>
              <a:spcBef>
                <a:spcPts val="0"/>
              </a:spcBef>
              <a:spcAft>
                <a:spcPts val="0"/>
              </a:spcAft>
              <a:buClr>
                <a:srgbClr val="FFFFFF"/>
              </a:buClr>
              <a:buSzPts val="2000"/>
              <a:buFont typeface="Merriweather"/>
              <a:buChar char="●"/>
            </a:pPr>
            <a:r>
              <a:rPr b="1" lang="en" sz="2000">
                <a:solidFill>
                  <a:srgbClr val="FFFFFF"/>
                </a:solidFill>
                <a:latin typeface="Merriweather"/>
                <a:ea typeface="Merriweather"/>
                <a:cs typeface="Merriweather"/>
                <a:sym typeface="Merriweather"/>
              </a:rPr>
              <a:t>Toggle options have been provided on the y axis to switch between the available weather conditions</a:t>
            </a:r>
            <a:endParaRPr b="1" sz="2000">
              <a:solidFill>
                <a:srgbClr val="FFFFFF"/>
              </a:solidFill>
              <a:latin typeface="Merriweather"/>
              <a:ea typeface="Merriweather"/>
              <a:cs typeface="Merriweather"/>
              <a:sym typeface="Merriweather"/>
            </a:endParaRPr>
          </a:p>
          <a:p>
            <a:pPr indent="0" lvl="0" marL="457200" rtl="0" algn="l">
              <a:lnSpc>
                <a:spcPct val="100000"/>
              </a:lnSpc>
              <a:spcBef>
                <a:spcPts val="0"/>
              </a:spcBef>
              <a:spcAft>
                <a:spcPts val="0"/>
              </a:spcAft>
              <a:buNone/>
            </a:pPr>
            <a:r>
              <a:t/>
            </a:r>
            <a:endParaRPr b="1" sz="2000">
              <a:solidFill>
                <a:srgbClr val="FFFFFF"/>
              </a:solidFill>
              <a:latin typeface="Merriweather"/>
              <a:ea typeface="Merriweather"/>
              <a:cs typeface="Merriweather"/>
              <a:sym typeface="Merriweather"/>
            </a:endParaRPr>
          </a:p>
          <a:p>
            <a:pPr indent="-355600" lvl="0" marL="457200" rtl="0" algn="l">
              <a:lnSpc>
                <a:spcPct val="100000"/>
              </a:lnSpc>
              <a:spcBef>
                <a:spcPts val="0"/>
              </a:spcBef>
              <a:spcAft>
                <a:spcPts val="0"/>
              </a:spcAft>
              <a:buClr>
                <a:srgbClr val="FFFFFF"/>
              </a:buClr>
              <a:buSzPts val="2000"/>
              <a:buFont typeface="Merriweather"/>
              <a:buChar char="●"/>
            </a:pPr>
            <a:r>
              <a:rPr b="1" lang="en" sz="2000">
                <a:solidFill>
                  <a:srgbClr val="FFFFFF"/>
                </a:solidFill>
                <a:latin typeface="Merriweather"/>
                <a:ea typeface="Merriweather"/>
                <a:cs typeface="Merriweather"/>
                <a:sym typeface="Merriweather"/>
              </a:rPr>
              <a:t>Tooltip</a:t>
            </a:r>
            <a:r>
              <a:rPr b="1" lang="en" sz="2000">
                <a:solidFill>
                  <a:srgbClr val="FFFFFF"/>
                </a:solidFill>
                <a:latin typeface="Merriweather"/>
                <a:ea typeface="Merriweather"/>
                <a:cs typeface="Merriweather"/>
                <a:sym typeface="Merriweather"/>
              </a:rPr>
              <a:t> has also been added displaying the name of city, corresponding weather conditions and the timestamp.</a:t>
            </a:r>
            <a:endParaRPr b="1" sz="2000">
              <a:solidFill>
                <a:srgbClr val="FFFFFF"/>
              </a:solidFill>
              <a:latin typeface="Merriweather"/>
              <a:ea typeface="Merriweather"/>
              <a:cs typeface="Merriweather"/>
              <a:sym typeface="Merriweather"/>
            </a:endParaRPr>
          </a:p>
          <a:p>
            <a:pPr indent="0" lvl="0" marL="457200" rtl="0" algn="l">
              <a:lnSpc>
                <a:spcPct val="100000"/>
              </a:lnSpc>
              <a:spcBef>
                <a:spcPts val="0"/>
              </a:spcBef>
              <a:spcAft>
                <a:spcPts val="0"/>
              </a:spcAft>
              <a:buNone/>
            </a:pPr>
            <a:r>
              <a:t/>
            </a:r>
            <a:endParaRPr b="1" sz="2000">
              <a:solidFill>
                <a:srgbClr val="FFFFFF"/>
              </a:solidFill>
              <a:latin typeface="Merriweather"/>
              <a:ea typeface="Merriweather"/>
              <a:cs typeface="Merriweather"/>
              <a:sym typeface="Merriweather"/>
            </a:endParaRPr>
          </a:p>
          <a:p>
            <a:pPr indent="0" lvl="0" marL="457200" rtl="0" algn="l">
              <a:lnSpc>
                <a:spcPct val="100000"/>
              </a:lnSpc>
              <a:spcBef>
                <a:spcPts val="0"/>
              </a:spcBef>
              <a:spcAft>
                <a:spcPts val="0"/>
              </a:spcAft>
              <a:buNone/>
            </a:pPr>
            <a:r>
              <a:t/>
            </a:r>
            <a:endParaRPr b="1" sz="2000">
              <a:solidFill>
                <a:srgbClr val="FFFFFF"/>
              </a:solidFill>
              <a:latin typeface="Merriweather"/>
              <a:ea typeface="Merriweather"/>
              <a:cs typeface="Merriweather"/>
              <a:sym typeface="Merriweather"/>
            </a:endParaRPr>
          </a:p>
          <a:p>
            <a:pPr indent="0" lvl="0" marL="457200" rtl="0" algn="l">
              <a:lnSpc>
                <a:spcPct val="150000"/>
              </a:lnSpc>
              <a:spcBef>
                <a:spcPts val="0"/>
              </a:spcBef>
              <a:spcAft>
                <a:spcPts val="0"/>
              </a:spcAft>
              <a:buNone/>
            </a:pPr>
            <a:r>
              <a:t/>
            </a:r>
            <a:endParaRPr b="1" sz="1800">
              <a:solidFill>
                <a:srgbClr val="FFFFFF"/>
              </a:solidFill>
              <a:latin typeface="Merriweather"/>
              <a:ea typeface="Merriweather"/>
              <a:cs typeface="Merriweather"/>
              <a:sym typeface="Merriweath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99999"/>
        </a:solidFill>
      </p:bgPr>
    </p:bg>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erriweather"/>
                <a:ea typeface="Merriweather"/>
                <a:cs typeface="Merriweather"/>
                <a:sym typeface="Merriweather"/>
              </a:rPr>
              <a:t>Data Extraction Method</a:t>
            </a:r>
            <a:endParaRPr>
              <a:solidFill>
                <a:srgbClr val="FFFFFF"/>
              </a:solidFill>
              <a:latin typeface="Merriweather"/>
              <a:ea typeface="Merriweather"/>
              <a:cs typeface="Merriweather"/>
              <a:sym typeface="Merriweather"/>
            </a:endParaRPr>
          </a:p>
        </p:txBody>
      </p:sp>
      <p:sp>
        <p:nvSpPr>
          <p:cNvPr id="125" name="Google Shape;125;p2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rgbClr val="FFFFFF"/>
              </a:solidFill>
              <a:latin typeface="Merriweather"/>
              <a:ea typeface="Merriweather"/>
              <a:cs typeface="Merriweather"/>
              <a:sym typeface="Merriweather"/>
            </a:endParaRPr>
          </a:p>
          <a:p>
            <a:pPr indent="-355600" lvl="0" marL="457200" rtl="0" algn="l">
              <a:spcBef>
                <a:spcPts val="1600"/>
              </a:spcBef>
              <a:spcAft>
                <a:spcPts val="0"/>
              </a:spcAft>
              <a:buClr>
                <a:srgbClr val="FFFFFF"/>
              </a:buClr>
              <a:buSzPts val="2000"/>
              <a:buFont typeface="Merriweather"/>
              <a:buAutoNum type="arabicPeriod"/>
            </a:pPr>
            <a:r>
              <a:rPr b="1" lang="en" sz="2000">
                <a:solidFill>
                  <a:srgbClr val="FFFFFF"/>
                </a:solidFill>
                <a:latin typeface="Merriweather"/>
                <a:ea typeface="Merriweather"/>
                <a:cs typeface="Merriweather"/>
                <a:sym typeface="Merriweather"/>
              </a:rPr>
              <a:t>Locate proper rows of data by picking out the input city.</a:t>
            </a:r>
            <a:br>
              <a:rPr b="1" lang="en" sz="2000">
                <a:solidFill>
                  <a:srgbClr val="FFFFFF"/>
                </a:solidFill>
                <a:latin typeface="Merriweather"/>
                <a:ea typeface="Merriweather"/>
                <a:cs typeface="Merriweather"/>
                <a:sym typeface="Merriweather"/>
              </a:rPr>
            </a:br>
            <a:endParaRPr b="1" sz="2000">
              <a:solidFill>
                <a:srgbClr val="FFFFFF"/>
              </a:solidFill>
              <a:latin typeface="Merriweather"/>
              <a:ea typeface="Merriweather"/>
              <a:cs typeface="Merriweather"/>
              <a:sym typeface="Merriweather"/>
            </a:endParaRPr>
          </a:p>
          <a:p>
            <a:pPr indent="-355600" lvl="0" marL="457200" rtl="0" algn="l">
              <a:spcBef>
                <a:spcPts val="0"/>
              </a:spcBef>
              <a:spcAft>
                <a:spcPts val="0"/>
              </a:spcAft>
              <a:buClr>
                <a:srgbClr val="FFFFFF"/>
              </a:buClr>
              <a:buSzPts val="2000"/>
              <a:buFont typeface="Merriweather"/>
              <a:buAutoNum type="arabicPeriod"/>
            </a:pPr>
            <a:r>
              <a:rPr b="1" lang="en" sz="2000">
                <a:solidFill>
                  <a:srgbClr val="FFFFFF"/>
                </a:solidFill>
                <a:latin typeface="Merriweather"/>
                <a:ea typeface="Merriweather"/>
                <a:cs typeface="Merriweather"/>
                <a:sym typeface="Merriweather"/>
              </a:rPr>
              <a:t>Cast json string values into numeric values.</a:t>
            </a:r>
            <a:br>
              <a:rPr b="1" lang="en" sz="2000">
                <a:solidFill>
                  <a:srgbClr val="FFFFFF"/>
                </a:solidFill>
                <a:latin typeface="Merriweather"/>
                <a:ea typeface="Merriweather"/>
                <a:cs typeface="Merriweather"/>
                <a:sym typeface="Merriweather"/>
              </a:rPr>
            </a:br>
            <a:endParaRPr b="1" sz="2000">
              <a:solidFill>
                <a:srgbClr val="FFFFFF"/>
              </a:solidFill>
              <a:latin typeface="Merriweather"/>
              <a:ea typeface="Merriweather"/>
              <a:cs typeface="Merriweather"/>
              <a:sym typeface="Merriweather"/>
            </a:endParaRPr>
          </a:p>
          <a:p>
            <a:pPr indent="-355600" lvl="0" marL="457200" rtl="0" algn="l">
              <a:spcBef>
                <a:spcPts val="0"/>
              </a:spcBef>
              <a:spcAft>
                <a:spcPts val="0"/>
              </a:spcAft>
              <a:buClr>
                <a:srgbClr val="FFFFFF"/>
              </a:buClr>
              <a:buSzPts val="2000"/>
              <a:buFont typeface="Merriweather"/>
              <a:buAutoNum type="arabicPeriod"/>
            </a:pPr>
            <a:r>
              <a:rPr b="1" lang="en" sz="2000">
                <a:solidFill>
                  <a:srgbClr val="FFFFFF"/>
                </a:solidFill>
                <a:latin typeface="Merriweather"/>
                <a:ea typeface="Merriweather"/>
                <a:cs typeface="Merriweather"/>
                <a:sym typeface="Merriweather"/>
              </a:rPr>
              <a:t>Pick out the last 7 entries of the input city.</a:t>
            </a:r>
            <a:endParaRPr b="1" sz="2000">
              <a:solidFill>
                <a:srgbClr val="FFFFFF"/>
              </a:solidFill>
              <a:latin typeface="Merriweather"/>
              <a:ea typeface="Merriweather"/>
              <a:cs typeface="Merriweather"/>
              <a:sym typeface="Merriweath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LEAFLET MAP</a:t>
            </a:r>
            <a:endParaRPr/>
          </a:p>
        </p:txBody>
      </p:sp>
      <p:pic>
        <p:nvPicPr>
          <p:cNvPr id="131" name="Google Shape;131;p25"/>
          <p:cNvPicPr preferRelativeResize="0"/>
          <p:nvPr/>
        </p:nvPicPr>
        <p:blipFill>
          <a:blip r:embed="rId3">
            <a:alphaModFix/>
          </a:blip>
          <a:stretch>
            <a:fillRect/>
          </a:stretch>
        </p:blipFill>
        <p:spPr>
          <a:xfrm>
            <a:off x="1256989" y="1105998"/>
            <a:ext cx="6926960" cy="3808201"/>
          </a:xfrm>
          <a:prstGeom prst="rect">
            <a:avLst/>
          </a:prstGeom>
          <a:noFill/>
          <a:ln>
            <a:noFill/>
          </a:ln>
        </p:spPr>
      </p:pic>
      <p:pic>
        <p:nvPicPr>
          <p:cNvPr id="132" name="Google Shape;132;p25"/>
          <p:cNvPicPr preferRelativeResize="0"/>
          <p:nvPr/>
        </p:nvPicPr>
        <p:blipFill>
          <a:blip r:embed="rId4">
            <a:alphaModFix/>
          </a:blip>
          <a:stretch>
            <a:fillRect/>
          </a:stretch>
        </p:blipFill>
        <p:spPr>
          <a:xfrm>
            <a:off x="1257000" y="1106000"/>
            <a:ext cx="3132523" cy="1894175"/>
          </a:xfrm>
          <a:prstGeom prst="rect">
            <a:avLst/>
          </a:prstGeom>
          <a:noFill/>
          <a:ln>
            <a:noFill/>
          </a:ln>
        </p:spPr>
      </p:pic>
      <p:pic>
        <p:nvPicPr>
          <p:cNvPr id="133" name="Google Shape;133;p25"/>
          <p:cNvPicPr preferRelativeResize="0"/>
          <p:nvPr/>
        </p:nvPicPr>
        <p:blipFill>
          <a:blip r:embed="rId5">
            <a:alphaModFix/>
          </a:blip>
          <a:stretch>
            <a:fillRect/>
          </a:stretch>
        </p:blipFill>
        <p:spPr>
          <a:xfrm>
            <a:off x="1257000" y="3000175"/>
            <a:ext cx="3153475" cy="19140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1000"/>
                                        <p:tgtEl>
                                          <p:spTgt spid="132"/>
                                        </p:tgtEl>
                                        <p:attrNameLst>
                                          <p:attrName>ppt_w</p:attrName>
                                        </p:attrNameLst>
                                      </p:cBhvr>
                                      <p:tavLst>
                                        <p:tav fmla="" tm="0">
                                          <p:val>
                                            <p:strVal val="0"/>
                                          </p:val>
                                        </p:tav>
                                        <p:tav fmla="" tm="100000">
                                          <p:val>
                                            <p:strVal val="#ppt_w"/>
                                          </p:val>
                                        </p:tav>
                                      </p:tavLst>
                                    </p:anim>
                                    <p:anim calcmode="lin" valueType="num">
                                      <p:cBhvr additive="base">
                                        <p:cTn dur="1000"/>
                                        <p:tgtEl>
                                          <p:spTgt spid="132"/>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LEAFLET MAP</a:t>
            </a:r>
            <a:endParaRPr/>
          </a:p>
        </p:txBody>
      </p:sp>
      <p:pic>
        <p:nvPicPr>
          <p:cNvPr id="139" name="Google Shape;139;p26"/>
          <p:cNvPicPr preferRelativeResize="0"/>
          <p:nvPr/>
        </p:nvPicPr>
        <p:blipFill>
          <a:blip r:embed="rId3">
            <a:alphaModFix/>
          </a:blip>
          <a:stretch>
            <a:fillRect/>
          </a:stretch>
        </p:blipFill>
        <p:spPr>
          <a:xfrm>
            <a:off x="1253650" y="1106000"/>
            <a:ext cx="6800744" cy="3732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DEMO - </a:t>
            </a:r>
            <a:r>
              <a:rPr lang="en" sz="2400" u="sng">
                <a:solidFill>
                  <a:schemeClr val="hlink"/>
                </a:solidFill>
                <a:latin typeface="Arial"/>
                <a:ea typeface="Arial"/>
                <a:cs typeface="Arial"/>
                <a:sym typeface="Arial"/>
                <a:hlinkClick r:id="rId3"/>
              </a:rPr>
              <a:t>http://127.0.0.1:5000/</a:t>
            </a:r>
            <a:endParaRPr sz="4300"/>
          </a:p>
        </p:txBody>
      </p:sp>
      <p:pic>
        <p:nvPicPr>
          <p:cNvPr id="145" name="Google Shape;145;p27"/>
          <p:cNvPicPr preferRelativeResize="0"/>
          <p:nvPr/>
        </p:nvPicPr>
        <p:blipFill>
          <a:blip r:embed="rId4">
            <a:alphaModFix/>
          </a:blip>
          <a:stretch>
            <a:fillRect/>
          </a:stretch>
        </p:blipFill>
        <p:spPr>
          <a:xfrm>
            <a:off x="1042425" y="1106000"/>
            <a:ext cx="7059151" cy="3269225"/>
          </a:xfrm>
          <a:prstGeom prst="rect">
            <a:avLst/>
          </a:prstGeom>
          <a:noFill/>
          <a:ln>
            <a:noFill/>
          </a:ln>
        </p:spPr>
      </p:pic>
      <p:sp>
        <p:nvSpPr>
          <p:cNvPr id="146" name="Google Shape;146;p27"/>
          <p:cNvSpPr txBox="1"/>
          <p:nvPr>
            <p:ph type="title"/>
          </p:nvPr>
        </p:nvSpPr>
        <p:spPr>
          <a:xfrm>
            <a:off x="453400" y="4375225"/>
            <a:ext cx="8520600" cy="73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t>Look for an obvious but not so obvious easter egg on webpage</a:t>
            </a:r>
            <a:endParaRPr sz="3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300">
                <a:latin typeface="Merriweather"/>
                <a:ea typeface="Merriweather"/>
                <a:cs typeface="Merriweather"/>
                <a:sym typeface="Merriweather"/>
              </a:rPr>
              <a:t>Thank you</a:t>
            </a:r>
            <a:endParaRPr b="1" sz="3300">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COLLECTION AND STORAGE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372500"/>
            <a:ext cx="8520600" cy="74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SOURCE</a:t>
            </a:r>
            <a:endParaRPr/>
          </a:p>
        </p:txBody>
      </p:sp>
      <p:sp>
        <p:nvSpPr>
          <p:cNvPr id="74" name="Google Shape;74;p15"/>
          <p:cNvSpPr txBox="1"/>
          <p:nvPr/>
        </p:nvSpPr>
        <p:spPr>
          <a:xfrm>
            <a:off x="311700" y="1383250"/>
            <a:ext cx="8122200" cy="31962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Merriweather"/>
              <a:buChar char="●"/>
            </a:pPr>
            <a:r>
              <a:rPr b="1" lang="en" sz="2200">
                <a:latin typeface="Merriweather"/>
                <a:ea typeface="Merriweather"/>
                <a:cs typeface="Merriweather"/>
                <a:sym typeface="Merriweather"/>
              </a:rPr>
              <a:t>Data collected using Open Weather API  </a:t>
            </a:r>
            <a:endParaRPr b="1" sz="2200">
              <a:latin typeface="Merriweather"/>
              <a:ea typeface="Merriweather"/>
              <a:cs typeface="Merriweather"/>
              <a:sym typeface="Merriweather"/>
            </a:endParaRPr>
          </a:p>
          <a:p>
            <a:pPr indent="0" lvl="0" marL="457200" rtl="0" algn="l">
              <a:spcBef>
                <a:spcPts val="0"/>
              </a:spcBef>
              <a:spcAft>
                <a:spcPts val="0"/>
              </a:spcAft>
              <a:buNone/>
            </a:pPr>
            <a:r>
              <a:t/>
            </a:r>
            <a:endParaRPr b="1" sz="2200">
              <a:latin typeface="Merriweather"/>
              <a:ea typeface="Merriweather"/>
              <a:cs typeface="Merriweather"/>
              <a:sym typeface="Merriweather"/>
            </a:endParaRPr>
          </a:p>
          <a:p>
            <a:pPr indent="-368300" lvl="0" marL="457200" rtl="0" algn="l">
              <a:spcBef>
                <a:spcPts val="0"/>
              </a:spcBef>
              <a:spcAft>
                <a:spcPts val="0"/>
              </a:spcAft>
              <a:buSzPts val="2200"/>
              <a:buFont typeface="Merriweather"/>
              <a:buChar char="●"/>
            </a:pPr>
            <a:r>
              <a:rPr b="1" lang="en" sz="2200">
                <a:latin typeface="Merriweather"/>
                <a:ea typeface="Merriweather"/>
                <a:cs typeface="Merriweather"/>
                <a:sym typeface="Merriweather"/>
              </a:rPr>
              <a:t>Current weather API : </a:t>
            </a:r>
            <a:r>
              <a:rPr b="1" lang="en" sz="2200">
                <a:solidFill>
                  <a:srgbClr val="C7254E"/>
                </a:solidFill>
                <a:latin typeface="Merriweather"/>
                <a:ea typeface="Merriweather"/>
                <a:cs typeface="Merriweather"/>
                <a:sym typeface="Merriweather"/>
              </a:rPr>
              <a:t>api.openweathermap.org/data/2.5/weather?q={city name}&amp;appid={your api key}</a:t>
            </a:r>
            <a:endParaRPr b="1" sz="2200">
              <a:latin typeface="Merriweather"/>
              <a:ea typeface="Merriweather"/>
              <a:cs typeface="Merriweather"/>
              <a:sym typeface="Merriweather"/>
            </a:endParaRPr>
          </a:p>
          <a:p>
            <a:pPr indent="0" lvl="0" marL="457200" rtl="0" algn="l">
              <a:spcBef>
                <a:spcPts val="0"/>
              </a:spcBef>
              <a:spcAft>
                <a:spcPts val="0"/>
              </a:spcAft>
              <a:buNone/>
            </a:pPr>
            <a:r>
              <a:t/>
            </a:r>
            <a:endParaRPr b="1" sz="2200">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nvSpPr>
        <p:spPr>
          <a:xfrm>
            <a:off x="872925" y="443175"/>
            <a:ext cx="7533900" cy="43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pic>
        <p:nvPicPr>
          <p:cNvPr id="80" name="Google Shape;80;p16"/>
          <p:cNvPicPr preferRelativeResize="0"/>
          <p:nvPr/>
        </p:nvPicPr>
        <p:blipFill>
          <a:blip r:embed="rId3">
            <a:alphaModFix/>
          </a:blip>
          <a:stretch>
            <a:fillRect/>
          </a:stretch>
        </p:blipFill>
        <p:spPr>
          <a:xfrm>
            <a:off x="3019425" y="466725"/>
            <a:ext cx="3105150" cy="4210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631800"/>
            <a:ext cx="8055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DATA STORAGE</a:t>
            </a:r>
            <a:endParaRPr sz="3000"/>
          </a:p>
        </p:txBody>
      </p:sp>
      <p:sp>
        <p:nvSpPr>
          <p:cNvPr id="86" name="Google Shape;86;p17"/>
          <p:cNvSpPr txBox="1"/>
          <p:nvPr>
            <p:ph idx="1" type="body"/>
          </p:nvPr>
        </p:nvSpPr>
        <p:spPr>
          <a:xfrm>
            <a:off x="311700" y="1618200"/>
            <a:ext cx="8121900" cy="2950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Merriweather"/>
              <a:buChar char="●"/>
            </a:pPr>
            <a:r>
              <a:rPr b="1" lang="en" sz="2200">
                <a:latin typeface="Merriweather"/>
                <a:ea typeface="Merriweather"/>
                <a:cs typeface="Merriweather"/>
                <a:sym typeface="Merriweather"/>
              </a:rPr>
              <a:t>Response from the API stored in MongoDB </a:t>
            </a:r>
            <a:endParaRPr b="1" sz="2200">
              <a:latin typeface="Merriweather"/>
              <a:ea typeface="Merriweather"/>
              <a:cs typeface="Merriweather"/>
              <a:sym typeface="Merriweather"/>
            </a:endParaRPr>
          </a:p>
          <a:p>
            <a:pPr indent="-368300" lvl="0" marL="457200" rtl="0" algn="l">
              <a:spcBef>
                <a:spcPts val="0"/>
              </a:spcBef>
              <a:spcAft>
                <a:spcPts val="0"/>
              </a:spcAft>
              <a:buSzPts val="2200"/>
              <a:buFont typeface="Merriweather"/>
              <a:buChar char="●"/>
            </a:pPr>
            <a:r>
              <a:rPr b="1" lang="en" sz="2200">
                <a:latin typeface="Merriweather"/>
                <a:ea typeface="Merriweather"/>
                <a:cs typeface="Merriweather"/>
                <a:sym typeface="Merriweather"/>
              </a:rPr>
              <a:t>MongoDB Atlas, a cloud based database used to store the database created using Weather API which is hosted on AWS(Amazon Web Services) cloud</a:t>
            </a:r>
            <a:endParaRPr b="1" sz="2200">
              <a:latin typeface="Merriweather"/>
              <a:ea typeface="Merriweather"/>
              <a:cs typeface="Merriweather"/>
              <a:sym typeface="Merriweath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ACCESSING DATA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ACCESSING DATA VIA FLASK</a:t>
            </a:r>
            <a:endParaRPr/>
          </a:p>
        </p:txBody>
      </p:sp>
      <p:sp>
        <p:nvSpPr>
          <p:cNvPr id="97" name="Google Shape;97;p19"/>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erriweather"/>
                <a:ea typeface="Merriweather"/>
                <a:cs typeface="Merriweather"/>
                <a:sym typeface="Merriweather"/>
              </a:rPr>
              <a:t>Three routes created to access the data:</a:t>
            </a:r>
            <a:endParaRPr b="1">
              <a:latin typeface="Merriweather"/>
              <a:ea typeface="Merriweather"/>
              <a:cs typeface="Merriweather"/>
              <a:sym typeface="Merriweather"/>
            </a:endParaRPr>
          </a:p>
          <a:p>
            <a:pPr indent="-342900" lvl="0" marL="457200" rtl="0" algn="l">
              <a:spcBef>
                <a:spcPts val="1600"/>
              </a:spcBef>
              <a:spcAft>
                <a:spcPts val="0"/>
              </a:spcAft>
              <a:buSzPts val="1800"/>
              <a:buFont typeface="Merriweather"/>
              <a:buChar char="●"/>
            </a:pPr>
            <a:r>
              <a:rPr b="1" lang="en">
                <a:solidFill>
                  <a:srgbClr val="C7254E"/>
                </a:solidFill>
                <a:latin typeface="Merriweather"/>
                <a:ea typeface="Merriweather"/>
                <a:cs typeface="Merriweather"/>
                <a:sym typeface="Merriweather"/>
              </a:rPr>
              <a:t>@app.route(“/”)</a:t>
            </a:r>
            <a:r>
              <a:rPr b="1" lang="en">
                <a:latin typeface="Merriweather"/>
                <a:ea typeface="Merriweather"/>
                <a:cs typeface="Merriweather"/>
                <a:sym typeface="Merriweather"/>
              </a:rPr>
              <a:t>- to render the html page containing the visualizations</a:t>
            </a:r>
            <a:endParaRPr b="1">
              <a:latin typeface="Merriweather"/>
              <a:ea typeface="Merriweather"/>
              <a:cs typeface="Merriweather"/>
              <a:sym typeface="Merriweather"/>
            </a:endParaRPr>
          </a:p>
          <a:p>
            <a:pPr indent="-342900" lvl="0" marL="457200" rtl="0" algn="l">
              <a:spcBef>
                <a:spcPts val="0"/>
              </a:spcBef>
              <a:spcAft>
                <a:spcPts val="0"/>
              </a:spcAft>
              <a:buSzPts val="1800"/>
              <a:buFont typeface="Merriweather"/>
              <a:buChar char="●"/>
            </a:pPr>
            <a:r>
              <a:rPr b="1" lang="en">
                <a:solidFill>
                  <a:srgbClr val="C7254E"/>
                </a:solidFill>
                <a:latin typeface="Merriweather"/>
                <a:ea typeface="Merriweather"/>
                <a:cs typeface="Merriweather"/>
                <a:sym typeface="Merriweather"/>
              </a:rPr>
              <a:t>@app.route(“api/v1.0/weather_data”)</a:t>
            </a:r>
            <a:r>
              <a:rPr b="1" lang="en">
                <a:latin typeface="Merriweather"/>
                <a:ea typeface="Merriweather"/>
                <a:cs typeface="Merriweather"/>
                <a:sym typeface="Merriweather"/>
              </a:rPr>
              <a:t>- to access the entire data on the database</a:t>
            </a:r>
            <a:endParaRPr b="1">
              <a:latin typeface="Merriweather"/>
              <a:ea typeface="Merriweather"/>
              <a:cs typeface="Merriweather"/>
              <a:sym typeface="Merriweather"/>
            </a:endParaRPr>
          </a:p>
          <a:p>
            <a:pPr indent="-342900" lvl="0" marL="457200" rtl="0" algn="l">
              <a:spcBef>
                <a:spcPts val="0"/>
              </a:spcBef>
              <a:spcAft>
                <a:spcPts val="0"/>
              </a:spcAft>
              <a:buSzPts val="1800"/>
              <a:buFont typeface="Merriweather"/>
              <a:buChar char="●"/>
            </a:pPr>
            <a:r>
              <a:rPr b="1" lang="en">
                <a:solidFill>
                  <a:srgbClr val="C7254E"/>
                </a:solidFill>
                <a:latin typeface="Merriweather"/>
                <a:ea typeface="Merriweather"/>
                <a:cs typeface="Merriweather"/>
                <a:sym typeface="Merriweather"/>
              </a:rPr>
              <a:t>@app.route(“api/v1.0/weather_data/&lt;city_name&gt;”)</a:t>
            </a:r>
            <a:r>
              <a:rPr b="1" lang="en">
                <a:latin typeface="Merriweather"/>
                <a:ea typeface="Merriweather"/>
                <a:cs typeface="Merriweather"/>
                <a:sym typeface="Merriweather"/>
              </a:rPr>
              <a:t>- to access the data corresponding to specific cities</a:t>
            </a:r>
            <a:endParaRPr b="1">
              <a:latin typeface="Merriweather"/>
              <a:ea typeface="Merriweather"/>
              <a:cs typeface="Merriweather"/>
              <a:sym typeface="Merriweath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VISUALIZATIONS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WEATHER CARD</a:t>
            </a:r>
            <a:endParaRPr/>
          </a:p>
        </p:txBody>
      </p:sp>
      <p:pic>
        <p:nvPicPr>
          <p:cNvPr id="108" name="Google Shape;108;p21"/>
          <p:cNvPicPr preferRelativeResize="0"/>
          <p:nvPr/>
        </p:nvPicPr>
        <p:blipFill>
          <a:blip r:embed="rId3">
            <a:alphaModFix/>
          </a:blip>
          <a:stretch>
            <a:fillRect/>
          </a:stretch>
        </p:blipFill>
        <p:spPr>
          <a:xfrm>
            <a:off x="1550875" y="1170300"/>
            <a:ext cx="6042258" cy="3732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